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87B3-F2A0-4CD8-819B-05D85C058893}" type="datetimeFigureOut">
              <a:rPr lang="th-TH" smtClean="0"/>
              <a:t>24/10/62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D0A9-D4EE-4A32-9297-3C00652AE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486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87B3-F2A0-4CD8-819B-05D85C058893}" type="datetimeFigureOut">
              <a:rPr lang="th-TH" smtClean="0"/>
              <a:t>24/10/62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D0A9-D4EE-4A32-9297-3C00652AE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276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87B3-F2A0-4CD8-819B-05D85C058893}" type="datetimeFigureOut">
              <a:rPr lang="th-TH" smtClean="0"/>
              <a:t>24/10/62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D0A9-D4EE-4A32-9297-3C00652AE70D}" type="slidenum">
              <a:rPr lang="th-TH" smtClean="0"/>
              <a:t>‹#›</a:t>
            </a:fld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5218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87B3-F2A0-4CD8-819B-05D85C058893}" type="datetimeFigureOut">
              <a:rPr lang="th-TH" smtClean="0"/>
              <a:t>24/10/62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D0A9-D4EE-4A32-9297-3C00652AE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6208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87B3-F2A0-4CD8-819B-05D85C058893}" type="datetimeFigureOut">
              <a:rPr lang="th-TH" smtClean="0"/>
              <a:t>24/10/62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D0A9-D4EE-4A32-9297-3C00652AE70D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6208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87B3-F2A0-4CD8-819B-05D85C058893}" type="datetimeFigureOut">
              <a:rPr lang="th-TH" smtClean="0"/>
              <a:t>24/10/62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D0A9-D4EE-4A32-9297-3C00652AE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2377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87B3-F2A0-4CD8-819B-05D85C058893}" type="datetimeFigureOut">
              <a:rPr lang="th-TH" smtClean="0"/>
              <a:t>24/10/62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D0A9-D4EE-4A32-9297-3C00652AE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629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87B3-F2A0-4CD8-819B-05D85C058893}" type="datetimeFigureOut">
              <a:rPr lang="th-TH" smtClean="0"/>
              <a:t>24/10/62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D0A9-D4EE-4A32-9297-3C00652AE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237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87B3-F2A0-4CD8-819B-05D85C058893}" type="datetimeFigureOut">
              <a:rPr lang="th-TH" smtClean="0"/>
              <a:t>24/10/62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D0A9-D4EE-4A32-9297-3C00652AE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723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87B3-F2A0-4CD8-819B-05D85C058893}" type="datetimeFigureOut">
              <a:rPr lang="th-TH" smtClean="0"/>
              <a:t>24/10/62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D0A9-D4EE-4A32-9297-3C00652AE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819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87B3-F2A0-4CD8-819B-05D85C058893}" type="datetimeFigureOut">
              <a:rPr lang="th-TH" smtClean="0"/>
              <a:t>24/10/62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D0A9-D4EE-4A32-9297-3C00652AE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46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87B3-F2A0-4CD8-819B-05D85C058893}" type="datetimeFigureOut">
              <a:rPr lang="th-TH" smtClean="0"/>
              <a:t>24/10/62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D0A9-D4EE-4A32-9297-3C00652AE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856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87B3-F2A0-4CD8-819B-05D85C058893}" type="datetimeFigureOut">
              <a:rPr lang="th-TH" smtClean="0"/>
              <a:t>24/10/62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D0A9-D4EE-4A32-9297-3C00652AE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348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87B3-F2A0-4CD8-819B-05D85C058893}" type="datetimeFigureOut">
              <a:rPr lang="th-TH" smtClean="0"/>
              <a:t>24/10/62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D0A9-D4EE-4A32-9297-3C00652AE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788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87B3-F2A0-4CD8-819B-05D85C058893}" type="datetimeFigureOut">
              <a:rPr lang="th-TH" smtClean="0"/>
              <a:t>24/10/62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D0A9-D4EE-4A32-9297-3C00652AE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50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87B3-F2A0-4CD8-819B-05D85C058893}" type="datetimeFigureOut">
              <a:rPr lang="th-TH" smtClean="0"/>
              <a:t>24/10/62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D0A9-D4EE-4A32-9297-3C00652AE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72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287B3-F2A0-4CD8-819B-05D85C058893}" type="datetimeFigureOut">
              <a:rPr lang="th-TH" smtClean="0"/>
              <a:t>24/10/62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28D0A9-D4EE-4A32-9297-3C00652AE7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184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88" y="950976"/>
            <a:ext cx="8790432" cy="3669792"/>
          </a:xfrm>
        </p:spPr>
        <p:txBody>
          <a:bodyPr>
            <a:normAutofit fontScale="90000"/>
          </a:bodyPr>
          <a:lstStyle/>
          <a:p>
            <a:pPr algn="l"/>
            <a:r>
              <a:rPr lang="th-TH" sz="3600" b="1" dirty="0" smtClean="0"/>
              <a:t>สุขบัญญัติแห่งชาติ 10 ประการ</a:t>
            </a:r>
            <a:br>
              <a:rPr lang="th-TH" sz="3600" b="1" dirty="0" smtClean="0"/>
            </a:br>
            <a:r>
              <a:rPr lang="th-TH" sz="3600" b="1" dirty="0" smtClean="0"/>
              <a:t/>
            </a:r>
            <a:br>
              <a:rPr lang="th-TH" sz="3600" b="1" dirty="0" smtClean="0"/>
            </a:br>
            <a:r>
              <a:rPr lang="th-TH" sz="3600" b="1" dirty="0" smtClean="0"/>
              <a:t>สุขบัญญัติ คือ ข้อกำหนดที่เด็กและเยาวชน ตลอดจนประชาชนทั่วไปพึงปฏิบัติอย่างสม่ำเสมอจนเป็นสุขนิสัยเพื่อ ให้มีสุขภาพดีทั้งร่างกาย จิตใจ และสังคม ดังนั้นการส่งเสริม สุขบัญญัติแห่งชาติจึงเป็นกลวิธีหนึ่ง ในการสร้างเสริมและปลูกฝังพฤติกรรมสุขภาพที่พึงประสงค์ เพื่อให้เด็กเยาวชน และประชาชนปฏิบัติเพื่อนำไปสู่การมีสุขภาพดี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2248947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22" y="426719"/>
            <a:ext cx="5613738" cy="5225161"/>
          </a:xfrm>
        </p:spPr>
        <p:txBody>
          <a:bodyPr>
            <a:normAutofit fontScale="90000"/>
          </a:bodyPr>
          <a:lstStyle/>
          <a:p>
            <a:r>
              <a:rPr lang="th-TH" dirty="0"/>
              <a:t>8. ออกกำลังกายสม่ำเสมอ และตรวจสุขภาพประจำปี</a:t>
            </a:r>
            <a:br>
              <a:rPr lang="th-TH" dirty="0"/>
            </a:br>
            <a:r>
              <a:rPr lang="th-TH" dirty="0"/>
              <a:t> (1) ออกกำลังกายอย่างน้อยสัปดาห์ละ 3 ครั้ง</a:t>
            </a:r>
            <a:br>
              <a:rPr lang="th-TH" dirty="0"/>
            </a:br>
            <a:r>
              <a:rPr lang="th-TH" dirty="0"/>
              <a:t> (2) ออกกำลังกายและเล่นกีฬาให้เหมาะสมกับสภาพร่างกายและวัย</a:t>
            </a:r>
            <a:br>
              <a:rPr lang="th-TH" dirty="0"/>
            </a:br>
            <a:r>
              <a:rPr lang="th-TH" dirty="0"/>
              <a:t> (3) เล่นกีฬาหรือออกกำลังกายอย่างสนุกสนาน</a:t>
            </a:r>
            <a:br>
              <a:rPr lang="th-TH" dirty="0"/>
            </a:br>
            <a:r>
              <a:rPr lang="th-TH" dirty="0"/>
              <a:t> (4) ตรวจสุขภาพโดยแพทย์ หรือเจ้าหน้าที่สาธารณสุขอย่างน้อยปีละ 1 ครั้ง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69" y="426719"/>
            <a:ext cx="4669255" cy="6136736"/>
          </a:xfrm>
        </p:spPr>
      </p:pic>
    </p:spTree>
    <p:extLst>
      <p:ext uri="{BB962C8B-B14F-4D97-AF65-F5344CB8AC3E}">
        <p14:creationId xmlns:p14="http://schemas.microsoft.com/office/powerpoint/2010/main" val="3453245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878" y="487680"/>
            <a:ext cx="5699082" cy="4450080"/>
          </a:xfrm>
        </p:spPr>
        <p:txBody>
          <a:bodyPr>
            <a:normAutofit fontScale="90000"/>
          </a:bodyPr>
          <a:lstStyle/>
          <a:p>
            <a:r>
              <a:rPr lang="th-TH" dirty="0"/>
              <a:t>9. ทำจิตใจให้ร่าเริงแจ่มใสอยู่เสมอ</a:t>
            </a:r>
            <a:br>
              <a:rPr lang="th-TH" dirty="0"/>
            </a:br>
            <a:r>
              <a:rPr lang="th-TH" dirty="0"/>
              <a:t>(1) พักผ่อนให้เพียงพอ</a:t>
            </a:r>
            <a:br>
              <a:rPr lang="th-TH" dirty="0"/>
            </a:br>
            <a:r>
              <a:rPr lang="th-TH" dirty="0"/>
              <a:t>(2) เมื่อมีปัญหาไม่สบายใจ ควรหาทางผ่อนคลายโดยการปรึกษาผู้ใกล้ชิดที่ไว้ใจได้หรือเข้าหาสิ่งบันเทิงใจ เช่น เล่นกีฬา ฟังเพลง ดูภาพยนตร์ เป็นต้น</a:t>
            </a:r>
            <a:br>
              <a:rPr lang="th-TH" dirty="0"/>
            </a:br>
            <a:r>
              <a:rPr lang="th-TH" dirty="0"/>
              <a:t>(3) ช่วยเหลือผู้อื่นที่มีปัญหา</a:t>
            </a:r>
            <a:br>
              <a:rPr lang="th-TH" dirty="0"/>
            </a:br>
            <a:r>
              <a:rPr lang="th-TH" dirty="0"/>
              <a:t>(4) มองโลกในแง่ดี คิดในแง่บวก รู้จักการให้อภัย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26" y="674952"/>
            <a:ext cx="4131362" cy="5268648"/>
          </a:xfrm>
        </p:spPr>
      </p:pic>
    </p:spTree>
    <p:extLst>
      <p:ext uri="{BB962C8B-B14F-4D97-AF65-F5344CB8AC3E}">
        <p14:creationId xmlns:p14="http://schemas.microsoft.com/office/powerpoint/2010/main" val="270673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43712"/>
            <a:ext cx="6479370" cy="5535168"/>
          </a:xfrm>
        </p:spPr>
        <p:txBody>
          <a:bodyPr>
            <a:normAutofit fontScale="90000"/>
          </a:bodyPr>
          <a:lstStyle/>
          <a:p>
            <a:r>
              <a:rPr lang="th-TH" dirty="0"/>
              <a:t>10. มีสำนึกต่อส่วนรวม ร่วมสร้างสรรค์สังคม</a:t>
            </a:r>
            <a:br>
              <a:rPr lang="th-TH" dirty="0"/>
            </a:br>
            <a:r>
              <a:rPr lang="th-TH" dirty="0"/>
              <a:t>(1) ใช้ทรัพยากรอย่างประหยัด</a:t>
            </a:r>
            <a:br>
              <a:rPr lang="th-TH" dirty="0"/>
            </a:br>
            <a:r>
              <a:rPr lang="th-TH" dirty="0"/>
              <a:t>(2) อนุรักษ์และพัฒนาสิ่งแวดล้อม เช่น ชุมชน ป่า น้ำ สัตว์ป่า เป็นต้น</a:t>
            </a:r>
            <a:br>
              <a:rPr lang="th-TH" dirty="0"/>
            </a:br>
            <a:r>
              <a:rPr lang="th-TH" dirty="0"/>
              <a:t>(3) ทิ้งขยะในที่รองรับ</a:t>
            </a:r>
            <a:br>
              <a:rPr lang="th-TH" dirty="0"/>
            </a:br>
            <a:r>
              <a:rPr lang="th-TH" dirty="0"/>
              <a:t>(4) หลีกเลี่ยงการใช้วัสดุอุปกรณ์ที่ก่อให้เกิดมลภาวะต่อสิ่งแวดล้อม เช่น พลาสติก สเปรย์ เป็นต้น</a:t>
            </a:r>
            <a:br>
              <a:rPr lang="th-TH" dirty="0"/>
            </a:br>
            <a:r>
              <a:rPr lang="th-TH" dirty="0"/>
              <a:t>(5) มีและใช้ส้วมที่ถูกสุขลักษณะ</a:t>
            </a:r>
            <a:br>
              <a:rPr lang="th-TH" dirty="0"/>
            </a:br>
            <a:r>
              <a:rPr lang="th-TH" dirty="0"/>
              <a:t>(6) มีการกำจัดน้ำทิ้งในครัวเรือนและโรงเรียนที่ถูกต้อง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81" y="743712"/>
            <a:ext cx="4038115" cy="5315712"/>
          </a:xfrm>
        </p:spPr>
      </p:pic>
    </p:spTree>
    <p:extLst>
      <p:ext uri="{BB962C8B-B14F-4D97-AF65-F5344CB8AC3E}">
        <p14:creationId xmlns:p14="http://schemas.microsoft.com/office/powerpoint/2010/main" val="288284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914144"/>
          </a:xfrm>
        </p:spPr>
        <p:txBody>
          <a:bodyPr>
            <a:normAutofit/>
          </a:bodyPr>
          <a:lstStyle/>
          <a:p>
            <a:r>
              <a:rPr lang="th-TH" dirty="0" smtClean="0"/>
              <a:t>อ้างอิงจาก</a:t>
            </a:r>
            <a:br>
              <a:rPr lang="th-TH" dirty="0" smtClean="0"/>
            </a:br>
            <a:r>
              <a:rPr lang="en-US" dirty="0"/>
              <a:t>http://kwanrudeepublichealth.blogspot.com/2011/09/10.html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682240"/>
            <a:ext cx="8596668" cy="33591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23900" dirty="0" smtClean="0"/>
              <a:t>สวัสดี</a:t>
            </a:r>
            <a:endParaRPr lang="th-TH" sz="23900" dirty="0"/>
          </a:p>
        </p:txBody>
      </p:sp>
    </p:spTree>
    <p:extLst>
      <p:ext uri="{BB962C8B-B14F-4D97-AF65-F5344CB8AC3E}">
        <p14:creationId xmlns:p14="http://schemas.microsoft.com/office/powerpoint/2010/main" val="214072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70" y="219456"/>
            <a:ext cx="8210634" cy="6461760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สุขบัญญัติแห่งชาติ 10 ประการ</a:t>
            </a:r>
            <a:br>
              <a:rPr lang="th-TH" b="1" dirty="0"/>
            </a:br>
            <a:r>
              <a:rPr lang="th-TH" b="1" dirty="0"/>
              <a:t>ประกอบด้วย..</a:t>
            </a:r>
            <a:br>
              <a:rPr lang="th-TH" b="1" dirty="0"/>
            </a:br>
            <a:r>
              <a:rPr lang="th-TH" b="1" dirty="0"/>
              <a:t>1.ดูแลรักษาร่างกายและของใช้ให้สะอาด</a:t>
            </a:r>
            <a:br>
              <a:rPr lang="th-TH" b="1" dirty="0"/>
            </a:br>
            <a:r>
              <a:rPr lang="th-TH" b="1" dirty="0"/>
              <a:t>2.รักษาฟันให้แข็งแรงและแปรงฟันทุกวันอย่างถูกต้อง</a:t>
            </a:r>
            <a:br>
              <a:rPr lang="th-TH" b="1" dirty="0"/>
            </a:br>
            <a:r>
              <a:rPr lang="th-TH" b="1" dirty="0"/>
              <a:t>3. ล้างมือให้สะอาดก่อนกินอาหารและหลังการขับถ่าย</a:t>
            </a:r>
            <a:br>
              <a:rPr lang="th-TH" b="1" dirty="0"/>
            </a:br>
            <a:r>
              <a:rPr lang="th-TH" b="1" dirty="0"/>
              <a:t>4. กินอาการสุก สะอาด ปราศจากสารอันตราย และหลีกเลี่ยงอาหารรสจัดสีฉูดฉาด</a:t>
            </a:r>
            <a:br>
              <a:rPr lang="th-TH" b="1" dirty="0"/>
            </a:br>
            <a:r>
              <a:rPr lang="th-TH" b="1" dirty="0"/>
              <a:t>5. งดบุหรี่ สุรา สารเสพติด การพนัน และการสำส่อนทางเพศ</a:t>
            </a:r>
            <a:br>
              <a:rPr lang="th-TH" b="1" dirty="0"/>
            </a:br>
            <a:r>
              <a:rPr lang="th-TH" b="1" dirty="0"/>
              <a:t>6. สร้างความสัมพันธ์ในครอบครัวให้อบอุ่น</a:t>
            </a:r>
            <a:br>
              <a:rPr lang="th-TH" b="1" dirty="0"/>
            </a:br>
            <a:r>
              <a:rPr lang="th-TH" b="1" dirty="0"/>
              <a:t>7. ป้องกันอุบัติภัยด้วยการไม่ประมาท</a:t>
            </a:r>
            <a:br>
              <a:rPr lang="th-TH" b="1" dirty="0"/>
            </a:br>
            <a:r>
              <a:rPr lang="th-TH" b="1" dirty="0"/>
              <a:t>8. ออกกำลังกายสม่ำเสมอและตรวจสุขภาพประจำปี</a:t>
            </a:r>
            <a:br>
              <a:rPr lang="th-TH" b="1" dirty="0"/>
            </a:br>
            <a:r>
              <a:rPr lang="th-TH" b="1" dirty="0"/>
              <a:t>9. ทำจิตใจให้ร่าเริงแจ่มใสอยู่เสมอ</a:t>
            </a:r>
            <a:br>
              <a:rPr lang="th-TH" b="1" dirty="0"/>
            </a:br>
            <a:r>
              <a:rPr lang="th-TH" b="1" dirty="0"/>
              <a:t>10.มีสำนึกต่อส่วนรวม ร่วมสร้างสรรค์สังคม</a:t>
            </a:r>
          </a:p>
        </p:txBody>
      </p:sp>
    </p:spTree>
    <p:extLst>
      <p:ext uri="{BB962C8B-B14F-4D97-AF65-F5344CB8AC3E}">
        <p14:creationId xmlns:p14="http://schemas.microsoft.com/office/powerpoint/2010/main" val="84351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930730" cy="3048000"/>
          </a:xfrm>
        </p:spPr>
        <p:txBody>
          <a:bodyPr>
            <a:normAutofit fontScale="90000"/>
          </a:bodyPr>
          <a:lstStyle/>
          <a:p>
            <a:r>
              <a:rPr lang="th-TH" dirty="0"/>
              <a:t>1. ดูแลรักษาร่างกายและของใช้ให้สะอาด</a:t>
            </a:r>
            <a:br>
              <a:rPr lang="th-TH" dirty="0"/>
            </a:br>
            <a:r>
              <a:rPr lang="th-TH" dirty="0"/>
              <a:t>    (1) อาบน้ำให้สะอาดทุกวันอย่างน้อยวันละ 1 ครั้ง</a:t>
            </a:r>
            <a:br>
              <a:rPr lang="th-TH" dirty="0"/>
            </a:br>
            <a:r>
              <a:rPr lang="th-TH" dirty="0"/>
              <a:t>    (2) สระผมอย่างน้อยสัปดาห์ละ 2 ครั้ง</a:t>
            </a:r>
            <a:br>
              <a:rPr lang="th-TH" dirty="0"/>
            </a:br>
            <a:r>
              <a:rPr lang="th-TH" dirty="0"/>
              <a:t>    (3) ตัดเล็บมือ เล็บเท้าให้สั้นอยู่เสมอ</a:t>
            </a:r>
            <a:br>
              <a:rPr lang="th-TH" dirty="0"/>
            </a:br>
            <a:r>
              <a:rPr lang="th-TH" dirty="0"/>
              <a:t>    (4) ถ่ายอุจจาระเป็นเวลาทุกวัน</a:t>
            </a:r>
            <a:br>
              <a:rPr lang="th-TH" dirty="0"/>
            </a:br>
            <a:r>
              <a:rPr lang="th-TH" dirty="0"/>
              <a:t>   (5) จัดเก็บของใช้ให้เป็นระเบียบ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80" y="1861496"/>
            <a:ext cx="3673236" cy="4697604"/>
          </a:xfrm>
        </p:spPr>
      </p:pic>
    </p:spTree>
    <p:extLst>
      <p:ext uri="{BB962C8B-B14F-4D97-AF65-F5344CB8AC3E}">
        <p14:creationId xmlns:p14="http://schemas.microsoft.com/office/powerpoint/2010/main" val="332736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2.รักษาฟันให้แข็งแรงและแปรงฟันทุกวันอย่างถูกต้อง</a:t>
            </a:r>
            <a:br>
              <a:rPr lang="th-TH" dirty="0"/>
            </a:br>
            <a:r>
              <a:rPr lang="th-TH" dirty="0"/>
              <a:t>(1) ถูฟันหรือบ้วนปากหลังกินอาหาร</a:t>
            </a:r>
            <a:br>
              <a:rPr lang="th-TH" dirty="0"/>
            </a:br>
            <a:r>
              <a:rPr lang="th-TH" dirty="0"/>
              <a:t>(2) หลีกเลี่ยงการกินลูกอม ลูกกวาด ทอฟฟี่ เป็นต้น</a:t>
            </a:r>
            <a:br>
              <a:rPr lang="th-TH" dirty="0"/>
            </a:br>
            <a:r>
              <a:rPr lang="th-TH" dirty="0"/>
              <a:t>(3) ตรวจสุขภาพในช่องปากอย่างน้อยปีละ 2 ครั้ง</a:t>
            </a:r>
            <a:br>
              <a:rPr lang="th-TH" dirty="0"/>
            </a:br>
            <a:r>
              <a:rPr lang="th-TH" dirty="0"/>
              <a:t>(4) แปรงฟันทุกวันอย่างถูกวิธีอย่างน้อยวันละ 2 ครั้ง ในตอนเช้าและก่อนนอน</a:t>
            </a:r>
            <a:br>
              <a:rPr lang="th-TH" dirty="0"/>
            </a:br>
            <a:r>
              <a:rPr lang="th-TH" dirty="0"/>
              <a:t>(5) ห้ามใช้ฟันกัด ขบเคี้ยวของแข็ง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3132691"/>
            <a:ext cx="2901100" cy="3604152"/>
          </a:xfrm>
        </p:spPr>
      </p:pic>
    </p:spTree>
    <p:extLst>
      <p:ext uri="{BB962C8B-B14F-4D97-AF65-F5344CB8AC3E}">
        <p14:creationId xmlns:p14="http://schemas.microsoft.com/office/powerpoint/2010/main" val="23819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084320"/>
          </a:xfrm>
        </p:spPr>
        <p:txBody>
          <a:bodyPr>
            <a:normAutofit fontScale="90000"/>
          </a:bodyPr>
          <a:lstStyle/>
          <a:p>
            <a:r>
              <a:rPr lang="th-TH" dirty="0"/>
              <a:t>3. ล้างมือให้สะอาดก่อนกินอาหารและหลังการขับถ่าย</a:t>
            </a:r>
            <a:br>
              <a:rPr lang="th-TH" dirty="0"/>
            </a:br>
            <a:r>
              <a:rPr lang="th-TH" dirty="0"/>
              <a:t>(1) ล้างมือให้สะอาดก่อนอย่างถูกวิธี</a:t>
            </a:r>
            <a:br>
              <a:rPr lang="th-TH" dirty="0"/>
            </a:br>
            <a:r>
              <a:rPr lang="th-TH" dirty="0"/>
              <a:t>(2) ล้างมือบ่อย ๆ จนเป็นนิสัย</a:t>
            </a:r>
            <a:br>
              <a:rPr lang="th-TH" dirty="0"/>
            </a:br>
            <a:r>
              <a:rPr lang="th-TH" dirty="0"/>
              <a:t>     •ก่อนเตรียมและปรุงอาหาร</a:t>
            </a:r>
            <a:br>
              <a:rPr lang="th-TH" dirty="0"/>
            </a:br>
            <a:r>
              <a:rPr lang="th-TH" dirty="0"/>
              <a:t>     •ก่อนกินอาหาร</a:t>
            </a:r>
            <a:br>
              <a:rPr lang="th-TH" dirty="0"/>
            </a:br>
            <a:r>
              <a:rPr lang="th-TH" dirty="0"/>
              <a:t>     •หลังหยิบจับสิ่งสกปรก จับต้องสัตย์เลี้ยง</a:t>
            </a:r>
            <a:br>
              <a:rPr lang="th-TH" dirty="0"/>
            </a:br>
            <a:r>
              <a:rPr lang="th-TH" dirty="0"/>
              <a:t>     •หลังใช้ห้องน้ำห้องส้วม</a:t>
            </a:r>
            <a:br>
              <a:rPr lang="th-TH" dirty="0"/>
            </a:br>
            <a:r>
              <a:rPr lang="th-TH" dirty="0"/>
              <a:t>     •หลังกลับจากโรงเรียนและกลับจากนอกบ้าน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626" y="609600"/>
            <a:ext cx="3971166" cy="4972302"/>
          </a:xfrm>
        </p:spPr>
      </p:pic>
    </p:spTree>
    <p:extLst>
      <p:ext uri="{BB962C8B-B14F-4D97-AF65-F5344CB8AC3E}">
        <p14:creationId xmlns:p14="http://schemas.microsoft.com/office/powerpoint/2010/main" val="102209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30" y="182880"/>
            <a:ext cx="9551754" cy="6071616"/>
          </a:xfrm>
        </p:spPr>
        <p:txBody>
          <a:bodyPr>
            <a:normAutofit fontScale="90000"/>
          </a:bodyPr>
          <a:lstStyle/>
          <a:p>
            <a:r>
              <a:rPr lang="th-TH" dirty="0"/>
              <a:t>4. กินอาหารสุก สะอาด ปราศจากสารอันตราย และหลีกเลี่ยงอาหารรสจัด สีฉูดฉาด</a:t>
            </a:r>
            <a:br>
              <a:rPr lang="th-TH" dirty="0"/>
            </a:br>
            <a:r>
              <a:rPr lang="th-TH" dirty="0"/>
              <a:t>(1) เลือกซื้ออาหารที่สด สะอาด ปราศจากสารอันตราย</a:t>
            </a:r>
            <a:br>
              <a:rPr lang="th-TH" dirty="0"/>
            </a:br>
            <a:r>
              <a:rPr lang="th-TH" dirty="0"/>
              <a:t>(2) กินอาหารที่มีการเตรียม การประกอบอาหาร และใส่ในภาชนะที่สะอาด</a:t>
            </a:r>
            <a:br>
              <a:rPr lang="th-TH" dirty="0"/>
            </a:br>
            <a:r>
              <a:rPr lang="th-TH" dirty="0"/>
              <a:t>(3) กินอาหารที่ปรุงสุกใหม่ๆ</a:t>
            </a:r>
            <a:br>
              <a:rPr lang="th-TH" dirty="0"/>
            </a:br>
            <a:r>
              <a:rPr lang="th-TH" dirty="0"/>
              <a:t>(4) ไม่กินอาหารที่ใส่สี มีสารอันตราย เช่น สีย้อมผ้า ยากันบูด ผงชูรส บอแรกซ์ ยาฆ่าแมลง ฟอร์มาลีน เป็นต้น</a:t>
            </a:r>
            <a:br>
              <a:rPr lang="th-TH" dirty="0"/>
            </a:br>
            <a:r>
              <a:rPr lang="th-TH" dirty="0"/>
              <a:t>(5) กินอาหารให้เป็นเวลา</a:t>
            </a:r>
            <a:br>
              <a:rPr lang="th-TH" dirty="0"/>
            </a:br>
            <a:r>
              <a:rPr lang="th-TH" dirty="0"/>
              <a:t>(6) กินอาหารให้ครบ 5 หมู่ในปริมาณที่พอเหมาะ</a:t>
            </a:r>
            <a:br>
              <a:rPr lang="th-TH" dirty="0"/>
            </a:br>
            <a:r>
              <a:rPr lang="th-TH" dirty="0"/>
              <a:t>(7) ดื่มน้ำสะอาดอย่างน้อยวันละ 8 แก้ว เช่น น้ำประปา น้ำต้ม น้ำฝน น้ำที่ผ่านการกลั่นกรอง น้ำกลั่น น้ำที่ผ่านกระบวนการผลิตอย่างถูกวิธี เป็นต้น</a:t>
            </a:r>
            <a:br>
              <a:rPr lang="th-TH" dirty="0"/>
            </a:br>
            <a:r>
              <a:rPr lang="th-TH" dirty="0"/>
              <a:t>(8) หลีกเลี่ยงอาหารรสหวานจัด เค็มจัดเปรี้ยวจัด เผ็ดจัด และของหมักดอง</a:t>
            </a:r>
            <a:br>
              <a:rPr lang="th-TH" dirty="0"/>
            </a:br>
            <a:r>
              <a:rPr lang="th-TH" dirty="0"/>
              <a:t>(9) หลีกเลี่ยงของกิน</a:t>
            </a:r>
            <a:r>
              <a:rPr lang="th-TH" dirty="0" smtClean="0"/>
              <a:t>เล่น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939" y="2678699"/>
            <a:ext cx="2573141" cy="3384950"/>
          </a:xfrm>
        </p:spPr>
      </p:pic>
    </p:spTree>
    <p:extLst>
      <p:ext uri="{BB962C8B-B14F-4D97-AF65-F5344CB8AC3E}">
        <p14:creationId xmlns:p14="http://schemas.microsoft.com/office/powerpoint/2010/main" val="257010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86" y="134112"/>
            <a:ext cx="7747338" cy="3011424"/>
          </a:xfrm>
        </p:spPr>
        <p:txBody>
          <a:bodyPr>
            <a:normAutofit/>
          </a:bodyPr>
          <a:lstStyle/>
          <a:p>
            <a:r>
              <a:rPr lang="th-TH" dirty="0"/>
              <a:t>5. งดบุหรี่ สุรา สารเสพติด การพนัน และการสำส่อนทางเพศ</a:t>
            </a:r>
            <a:br>
              <a:rPr lang="th-TH" dirty="0"/>
            </a:br>
            <a:r>
              <a:rPr lang="th-TH" dirty="0"/>
              <a:t>(1) งดบุหรี่ สุรา สารเสพติด การพนัน</a:t>
            </a:r>
            <a:br>
              <a:rPr lang="th-TH" dirty="0"/>
            </a:br>
            <a:r>
              <a:rPr lang="th-TH" dirty="0"/>
              <a:t> 2) สร้างเสริมค่านิยม รักเดียวใจเดียว รักนวลสงวนตัว ไม่ชิงสุกก่อนห่าม (มีคู่ครองเมื่อถึงเวลาอันควร)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914" y="1834480"/>
            <a:ext cx="3739150" cy="4707417"/>
          </a:xfrm>
        </p:spPr>
      </p:pic>
    </p:spTree>
    <p:extLst>
      <p:ext uri="{BB962C8B-B14F-4D97-AF65-F5344CB8AC3E}">
        <p14:creationId xmlns:p14="http://schemas.microsoft.com/office/powerpoint/2010/main" val="239807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169920"/>
          </a:xfrm>
        </p:spPr>
        <p:txBody>
          <a:bodyPr>
            <a:normAutofit fontScale="90000"/>
          </a:bodyPr>
          <a:lstStyle/>
          <a:p>
            <a:r>
              <a:rPr lang="th-TH" dirty="0"/>
              <a:t>6. สร้างความสัมพันธ์ในครอบครัวให้อบอุ่น</a:t>
            </a:r>
            <a:br>
              <a:rPr lang="th-TH" dirty="0"/>
            </a:br>
            <a:r>
              <a:rPr lang="th-TH" dirty="0"/>
              <a:t>(1) สมาชิกในครอบครัวช่วยเหลือกันทำงานบ้าน</a:t>
            </a:r>
            <a:br>
              <a:rPr lang="th-TH" dirty="0"/>
            </a:br>
            <a:r>
              <a:rPr lang="th-TH" dirty="0"/>
              <a:t>(2) มีส่วนร่วมแสดงความคิดเห็นในครอบครัว</a:t>
            </a:r>
            <a:br>
              <a:rPr lang="th-TH" dirty="0"/>
            </a:br>
            <a:r>
              <a:rPr lang="th-TH" dirty="0"/>
              <a:t>(3) มีการปรึกษาหารือกับสมาชิกในครองครัวเมื่อมีปัญหา</a:t>
            </a:r>
            <a:br>
              <a:rPr lang="th-TH" dirty="0"/>
            </a:br>
            <a:r>
              <a:rPr lang="th-TH" dirty="0"/>
              <a:t>(4) เผื่อแผ่น้ำใจไมตรีให้กับสมาชิกในครอบครัว</a:t>
            </a:r>
            <a:br>
              <a:rPr lang="th-TH" dirty="0"/>
            </a:br>
            <a:r>
              <a:rPr lang="th-TH" dirty="0"/>
              <a:t>(5) มีกิจกรรมรื่นเริงสังสรรค์และพักผ่อนภายในครอบครัว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336" y="419389"/>
            <a:ext cx="4395135" cy="5792435"/>
          </a:xfrm>
        </p:spPr>
      </p:pic>
    </p:spTree>
    <p:extLst>
      <p:ext uri="{BB962C8B-B14F-4D97-AF65-F5344CB8AC3E}">
        <p14:creationId xmlns:p14="http://schemas.microsoft.com/office/powerpoint/2010/main" val="177734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02" y="463296"/>
            <a:ext cx="7088970" cy="4047744"/>
          </a:xfrm>
        </p:spPr>
        <p:txBody>
          <a:bodyPr>
            <a:normAutofit fontScale="90000"/>
          </a:bodyPr>
          <a:lstStyle/>
          <a:p>
            <a:r>
              <a:rPr lang="th-TH" dirty="0"/>
              <a:t>7. ป้องกันอุบัติภัยด้วยการไม่ประมาท</a:t>
            </a:r>
            <a:br>
              <a:rPr lang="th-TH" dirty="0"/>
            </a:br>
            <a:r>
              <a:rPr lang="th-TH" dirty="0"/>
              <a:t>(1) ระมัดระวังในการป้องกันอุบัติภัยภายในบ้าน เช่น ไฟฟ้า เตาแก๊ส ของมีคม จุดธูปเทียนบูชาพระ ไม้ขีดไฟ เป็นต้น</a:t>
            </a:r>
            <a:br>
              <a:rPr lang="th-TH" dirty="0"/>
            </a:br>
            <a:r>
              <a:rPr lang="th-TH" dirty="0"/>
              <a:t>(2) ระมัดระวังในการป้องกันอุบัติภัยในที่สาธารณะ เช่น ปฏิบัติตามกฎแห่งความปลอดภัยจากการจราจรทางบก ทางน้ำ ป้องกันอันตรายจากโรงฝึกงาน ห้องปฏิบัติการ เขตก่อสร้าง หลีกเลี่ยงการชุมนุมห้อมล้อมในขณะเกิดอุบัติภัย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18" y="463296"/>
            <a:ext cx="3311968" cy="4481449"/>
          </a:xfrm>
        </p:spPr>
      </p:pic>
    </p:spTree>
    <p:extLst>
      <p:ext uri="{BB962C8B-B14F-4D97-AF65-F5344CB8AC3E}">
        <p14:creationId xmlns:p14="http://schemas.microsoft.com/office/powerpoint/2010/main" val="25987213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</TotalTime>
  <Words>125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Cordia New</vt:lpstr>
      <vt:lpstr>IrisUPC</vt:lpstr>
      <vt:lpstr>Trebuchet MS</vt:lpstr>
      <vt:lpstr>Wingdings 3</vt:lpstr>
      <vt:lpstr>Facet</vt:lpstr>
      <vt:lpstr>สุขบัญญัติแห่งชาติ 10 ประการ  สุขบัญญัติ คือ ข้อกำหนดที่เด็กและเยาวชน ตลอดจนประชาชนทั่วไปพึงปฏิบัติอย่างสม่ำเสมอจนเป็นสุขนิสัยเพื่อ ให้มีสุขภาพดีทั้งร่างกาย จิตใจ และสังคม ดังนั้นการส่งเสริม สุขบัญญัติแห่งชาติจึงเป็นกลวิธีหนึ่ง ในการสร้างเสริมและปลูกฝังพฤติกรรมสุขภาพที่พึงประสงค์ เพื่อให้เด็กเยาวชน และประชาชนปฏิบัติเพื่อนำไปสู่การมีสุขภาพดี</vt:lpstr>
      <vt:lpstr>สุขบัญญัติแห่งชาติ 10 ประการ ประกอบด้วย.. 1.ดูแลรักษาร่างกายและของใช้ให้สะอาด 2.รักษาฟันให้แข็งแรงและแปรงฟันทุกวันอย่างถูกต้อง 3. ล้างมือให้สะอาดก่อนกินอาหารและหลังการขับถ่าย 4. กินอาการสุก สะอาด ปราศจากสารอันตราย และหลีกเลี่ยงอาหารรสจัดสีฉูดฉาด 5. งดบุหรี่ สุรา สารเสพติด การพนัน และการสำส่อนทางเพศ 6. สร้างความสัมพันธ์ในครอบครัวให้อบอุ่น 7. ป้องกันอุบัติภัยด้วยการไม่ประมาท 8. ออกกำลังกายสม่ำเสมอและตรวจสุขภาพประจำปี 9. ทำจิตใจให้ร่าเริงแจ่มใสอยู่เสมอ 10.มีสำนึกต่อส่วนรวม ร่วมสร้างสรรค์สังคม</vt:lpstr>
      <vt:lpstr>1. ดูแลรักษาร่างกายและของใช้ให้สะอาด     (1) อาบน้ำให้สะอาดทุกวันอย่างน้อยวันละ 1 ครั้ง     (2) สระผมอย่างน้อยสัปดาห์ละ 2 ครั้ง     (3) ตัดเล็บมือ เล็บเท้าให้สั้นอยู่เสมอ     (4) ถ่ายอุจจาระเป็นเวลาทุกวัน    (5) จัดเก็บของใช้ให้เป็นระเบียบ</vt:lpstr>
      <vt:lpstr>2.รักษาฟันให้แข็งแรงและแปรงฟันทุกวันอย่างถูกต้อง (1) ถูฟันหรือบ้วนปากหลังกินอาหาร (2) หลีกเลี่ยงการกินลูกอม ลูกกวาด ทอฟฟี่ เป็นต้น (3) ตรวจสุขภาพในช่องปากอย่างน้อยปีละ 2 ครั้ง (4) แปรงฟันทุกวันอย่างถูกวิธีอย่างน้อยวันละ 2 ครั้ง ในตอนเช้าและก่อนนอน (5) ห้ามใช้ฟันกัด ขบเคี้ยวของแข็ง</vt:lpstr>
      <vt:lpstr>3. ล้างมือให้สะอาดก่อนกินอาหารและหลังการขับถ่าย (1) ล้างมือให้สะอาดก่อนอย่างถูกวิธี (2) ล้างมือบ่อย ๆ จนเป็นนิสัย      •ก่อนเตรียมและปรุงอาหาร      •ก่อนกินอาหาร      •หลังหยิบจับสิ่งสกปรก จับต้องสัตย์เลี้ยง      •หลังใช้ห้องน้ำห้องส้วม      •หลังกลับจากโรงเรียนและกลับจากนอกบ้าน</vt:lpstr>
      <vt:lpstr>4. กินอาหารสุก สะอาด ปราศจากสารอันตราย และหลีกเลี่ยงอาหารรสจัด สีฉูดฉาด (1) เลือกซื้ออาหารที่สด สะอาด ปราศจากสารอันตราย (2) กินอาหารที่มีการเตรียม การประกอบอาหาร และใส่ในภาชนะที่สะอาด (3) กินอาหารที่ปรุงสุกใหม่ๆ (4) ไม่กินอาหารที่ใส่สี มีสารอันตราย เช่น สีย้อมผ้า ยากันบูด ผงชูรส บอแรกซ์ ยาฆ่าแมลง ฟอร์มาลีน เป็นต้น (5) กินอาหารให้เป็นเวลา (6) กินอาหารให้ครบ 5 หมู่ในปริมาณที่พอเหมาะ (7) ดื่มน้ำสะอาดอย่างน้อยวันละ 8 แก้ว เช่น น้ำประปา น้ำต้ม น้ำฝน น้ำที่ผ่านการกลั่นกรอง น้ำกลั่น น้ำที่ผ่านกระบวนการผลิตอย่างถูกวิธี เป็นต้น (8) หลีกเลี่ยงอาหารรสหวานจัด เค็มจัดเปรี้ยวจัด เผ็ดจัด และของหมักดอง (9) หลีกเลี่ยงของกินเล่น</vt:lpstr>
      <vt:lpstr>5. งดบุหรี่ สุรา สารเสพติด การพนัน และการสำส่อนทางเพศ (1) งดบุหรี่ สุรา สารเสพติด การพนัน  2) สร้างเสริมค่านิยม รักเดียวใจเดียว รักนวลสงวนตัว ไม่ชิงสุกก่อนห่าม (มีคู่ครองเมื่อถึงเวลาอันควร)</vt:lpstr>
      <vt:lpstr>6. สร้างความสัมพันธ์ในครอบครัวให้อบอุ่น (1) สมาชิกในครอบครัวช่วยเหลือกันทำงานบ้าน (2) มีส่วนร่วมแสดงความคิดเห็นในครอบครัว (3) มีการปรึกษาหารือกับสมาชิกในครองครัวเมื่อมีปัญหา (4) เผื่อแผ่น้ำใจไมตรีให้กับสมาชิกในครอบครัว (5) มีกิจกรรมรื่นเริงสังสรรค์และพักผ่อนภายในครอบครัว</vt:lpstr>
      <vt:lpstr>7. ป้องกันอุบัติภัยด้วยการไม่ประมาท (1) ระมัดระวังในการป้องกันอุบัติภัยภายในบ้าน เช่น ไฟฟ้า เตาแก๊ส ของมีคม จุดธูปเทียนบูชาพระ ไม้ขีดไฟ เป็นต้น (2) ระมัดระวังในการป้องกันอุบัติภัยในที่สาธารณะ เช่น ปฏิบัติตามกฎแห่งความปลอดภัยจากการจราจรทางบก ทางน้ำ ป้องกันอันตรายจากโรงฝึกงาน ห้องปฏิบัติการ เขตก่อสร้าง หลีกเลี่ยงการชุมนุมห้อมล้อมในขณะเกิดอุบัติภัย</vt:lpstr>
      <vt:lpstr>8. ออกกำลังกายสม่ำเสมอ และตรวจสุขภาพประจำปี  (1) ออกกำลังกายอย่างน้อยสัปดาห์ละ 3 ครั้ง  (2) ออกกำลังกายและเล่นกีฬาให้เหมาะสมกับสภาพร่างกายและวัย  (3) เล่นกีฬาหรือออกกำลังกายอย่างสนุกสนาน  (4) ตรวจสุขภาพโดยแพทย์ หรือเจ้าหน้าที่สาธารณสุขอย่างน้อยปีละ 1 ครั้ง</vt:lpstr>
      <vt:lpstr>9. ทำจิตใจให้ร่าเริงแจ่มใสอยู่เสมอ (1) พักผ่อนให้เพียงพอ (2) เมื่อมีปัญหาไม่สบายใจ ควรหาทางผ่อนคลายโดยการปรึกษาผู้ใกล้ชิดที่ไว้ใจได้หรือเข้าหาสิ่งบันเทิงใจ เช่น เล่นกีฬา ฟังเพลง ดูภาพยนตร์ เป็นต้น (3) ช่วยเหลือผู้อื่นที่มีปัญหา (4) มองโลกในแง่ดี คิดในแง่บวก รู้จักการให้อภัย</vt:lpstr>
      <vt:lpstr>10. มีสำนึกต่อส่วนรวม ร่วมสร้างสรรค์สังคม (1) ใช้ทรัพยากรอย่างประหยัด (2) อนุรักษ์และพัฒนาสิ่งแวดล้อม เช่น ชุมชน ป่า น้ำ สัตว์ป่า เป็นต้น (3) ทิ้งขยะในที่รองรับ (4) หลีกเลี่ยงการใช้วัสดุอุปกรณ์ที่ก่อให้เกิดมลภาวะต่อสิ่งแวดล้อม เช่น พลาสติก สเปรย์ เป็นต้น (5) มีและใช้ส้วมที่ถูกสุขลักษณะ (6) มีการกำจัดน้ำทิ้งในครัวเรือนและโรงเรียนที่ถูกต้อง</vt:lpstr>
      <vt:lpstr>อ้างอิงจาก http://kwanrudeepublichealth.blogspot.com/2011/09/10.html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สุขบัญญัติแห่งชาติ 10 ประการ  สุขบัญญัติ คือ ข้อกำหนดที่เด็กและเยาวชน ตลอดจนประชาชนทั่วไปพึงปฏิบัติอย่างสม่ำเสมอจนเป็นสุขนิสัยเพื่อ ให้มีสุขภาพดีทั้งร่างกาย จิตใจ และสังคม ดังนั้นการส่งเสริม สุขบัญญัติแห่งชาติจึงเป็นกลวิธีหนึ่ง ในการสร้างเสริมและปลูกฝังพฤติกรรมสุขภาพที่พึงประสงค์ เพื่อให้เด็กเยาวชน และประชาชนปฏิบัติเพื่อนำไปสู่การมีสุขภาพดี</dc:title>
  <dc:creator>BJ 270</dc:creator>
  <cp:lastModifiedBy>BJ 270</cp:lastModifiedBy>
  <cp:revision>3</cp:revision>
  <dcterms:created xsi:type="dcterms:W3CDTF">2019-10-24T11:17:10Z</dcterms:created>
  <dcterms:modified xsi:type="dcterms:W3CDTF">2019-10-24T11:37:39Z</dcterms:modified>
</cp:coreProperties>
</file>